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9" r:id="rId4"/>
    <p:sldId id="290" r:id="rId5"/>
    <p:sldId id="291" r:id="rId6"/>
    <p:sldId id="292" r:id="rId7"/>
    <p:sldId id="281" r:id="rId8"/>
    <p:sldId id="293" r:id="rId9"/>
    <p:sldId id="294" r:id="rId10"/>
    <p:sldId id="295" r:id="rId11"/>
    <p:sldId id="284" r:id="rId12"/>
    <p:sldId id="296" r:id="rId13"/>
    <p:sldId id="282" r:id="rId14"/>
    <p:sldId id="283" r:id="rId15"/>
    <p:sldId id="285" r:id="rId16"/>
    <p:sldId id="286" r:id="rId17"/>
    <p:sldId id="287" r:id="rId18"/>
    <p:sldId id="288" r:id="rId19"/>
    <p:sldId id="278" r:id="rId20"/>
  </p:sldIdLst>
  <p:sldSz cx="9144000" cy="6858000" type="screen4x3"/>
  <p:notesSz cx="6794500" cy="9856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001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2918" autoAdjust="0"/>
  </p:normalViewPr>
  <p:slideViewPr>
    <p:cSldViewPr>
      <p:cViewPr>
        <p:scale>
          <a:sx n="100" d="100"/>
          <a:sy n="100" d="100"/>
        </p:scale>
        <p:origin x="-195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2839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4" cy="492839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8533A7A5-1560-4B26-861B-BA24B8359F7C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4284" cy="492839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362238"/>
            <a:ext cx="2944284" cy="492839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9692A947-47CD-4302-B2DF-B13D3BAE1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13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2839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4" cy="492839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pPr>
              <a:defRPr/>
            </a:pPr>
            <a:fld id="{6C633949-4E4B-4AEB-9CE7-91918ADEEBCC}" type="datetimeFigureOut">
              <a:rPr lang="cs-CZ"/>
              <a:pPr>
                <a:defRPr/>
              </a:pPr>
              <a:t>14.2.2017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681974"/>
            <a:ext cx="5435600" cy="4435555"/>
          </a:xfrm>
          <a:prstGeom prst="rect">
            <a:avLst/>
          </a:prstGeom>
        </p:spPr>
        <p:txBody>
          <a:bodyPr vert="horz" lIns="91421" tIns="45710" rIns="91421" bIns="4571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4284" cy="492839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362238"/>
            <a:ext cx="2944284" cy="492839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pPr>
              <a:defRPr/>
            </a:pPr>
            <a:fld id="{F642B231-0557-4C09-A458-E88E2D468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4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65E3E243-1AEA-4FAA-B495-A1555346E2D7}" type="datetime1">
              <a:rPr lang="cs-CZ"/>
              <a:pPr>
                <a:defRPr/>
              </a:pPr>
              <a:t>14.2.2017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2A7-2AB9-447C-A14E-9E09C63F5A5B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87A5-492F-4C56-880D-A6BD89FA1F89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F61C-A7FA-4D47-B3CB-0F36C75FF62F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eva.deduchova@pr.mpsv.cz" TargetMode="External"/><Relationship Id="rId3" Type="http://schemas.openxmlformats.org/officeDocument/2006/relationships/hyperlink" Target="mailto:pavla.bijova@pr.mpsv.cz" TargetMode="External"/><Relationship Id="rId7" Type="http://schemas.openxmlformats.org/officeDocument/2006/relationships/hyperlink" Target="mailto:ivana.jordova@pr.mpsv.cz" TargetMode="External"/><Relationship Id="rId2" Type="http://schemas.openxmlformats.org/officeDocument/2006/relationships/hyperlink" Target="mailto:simona.strnadova@pr.mpsv.cz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ludmila.tomeckova@pr.mpsv.cz" TargetMode="External"/><Relationship Id="rId5" Type="http://schemas.openxmlformats.org/officeDocument/2006/relationships/hyperlink" Target="mailto:eliska.vaclavikova@pr.mpsv.cz" TargetMode="External"/><Relationship Id="rId10" Type="http://schemas.openxmlformats.org/officeDocument/2006/relationships/hyperlink" Target="mailto:tereza.odrejcekova@pr.mpsv.cz" TargetMode="External"/><Relationship Id="rId4" Type="http://schemas.openxmlformats.org/officeDocument/2006/relationships/hyperlink" Target="mailto:katerina.sumcova@pr.mpsv.cz" TargetMode="External"/><Relationship Id="rId9" Type="http://schemas.openxmlformats.org/officeDocument/2006/relationships/hyperlink" Target="mailto:helena.pavelkova@pr.mpsv.cz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psv.cz/sz/zamest/kestazeni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179512" y="3717032"/>
            <a:ext cx="8784976" cy="1944216"/>
          </a:xfrm>
        </p:spPr>
        <p:txBody>
          <a:bodyPr/>
          <a:lstStyle/>
          <a:p>
            <a:r>
              <a:rPr lang="cs-CZ" sz="3800" b="1" dirty="0" smtClean="0"/>
              <a:t>Veřejná služba</a:t>
            </a:r>
            <a:br>
              <a:rPr lang="cs-CZ" sz="3800" b="1" dirty="0" smtClean="0"/>
            </a:br>
            <a:r>
              <a:rPr lang="cs-CZ" sz="3800" b="1" dirty="0" smtClean="0"/>
              <a:t>od 1.2.2017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921350"/>
            <a:ext cx="7775575" cy="9366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03783"/>
          </a:xfrm>
        </p:spPr>
        <p:txBody>
          <a:bodyPr/>
          <a:lstStyle/>
          <a:p>
            <a:r>
              <a:rPr lang="cs-CZ" sz="2000" dirty="0" smtClean="0"/>
              <a:t>Smlouva o organizování veřejné služby  4/4</a:t>
            </a:r>
            <a:endParaRPr lang="cs-CZ" sz="20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6613"/>
            <a:ext cx="5040560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4821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431775"/>
          </a:xfrm>
        </p:spPr>
        <p:txBody>
          <a:bodyPr/>
          <a:lstStyle/>
          <a:p>
            <a:r>
              <a:rPr lang="cs-CZ" sz="2000" dirty="0" smtClean="0"/>
              <a:t>Dohoda o výkonu veřejné služby  1/2</a:t>
            </a:r>
            <a:endParaRPr lang="cs-CZ" sz="20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5175"/>
            <a:ext cx="5328592" cy="536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0583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431775"/>
          </a:xfrm>
        </p:spPr>
        <p:txBody>
          <a:bodyPr/>
          <a:lstStyle/>
          <a:p>
            <a:r>
              <a:rPr lang="cs-CZ" sz="2000" dirty="0" smtClean="0"/>
              <a:t>Dohoda o výkonu </a:t>
            </a:r>
            <a:r>
              <a:rPr lang="cs-CZ" sz="2000" smtClean="0"/>
              <a:t>veřejné službyy  </a:t>
            </a:r>
            <a:r>
              <a:rPr lang="cs-CZ" sz="2000" dirty="0" smtClean="0"/>
              <a:t>2/2</a:t>
            </a:r>
            <a:endParaRPr lang="cs-CZ" sz="20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08050"/>
            <a:ext cx="498771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8061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719807"/>
          </a:xfrm>
        </p:spPr>
        <p:txBody>
          <a:bodyPr/>
          <a:lstStyle/>
          <a:p>
            <a:r>
              <a:rPr lang="cs-CZ" sz="2000" dirty="0" smtClean="0"/>
              <a:t>Žádost o příspěvek na úhradu ochranných pomůcek a pracovních prostředků 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747623"/>
              </p:ext>
            </p:extLst>
          </p:nvPr>
        </p:nvGraphicFramePr>
        <p:xfrm>
          <a:off x="2195736" y="1412776"/>
          <a:ext cx="6408712" cy="4680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316"/>
                <a:gridCol w="490129"/>
                <a:gridCol w="490129"/>
                <a:gridCol w="2091218"/>
                <a:gridCol w="1498707"/>
                <a:gridCol w="723213"/>
              </a:tblGrid>
              <a:tr h="131556">
                <a:tc gridSpan="6">
                  <a:txBody>
                    <a:bodyPr/>
                    <a:lstStyle/>
                    <a:p>
                      <a:pPr algn="r" fontAlgn="t"/>
                      <a:r>
                        <a:rPr lang="cs-CZ" sz="600" u="none" strike="noStrike" dirty="0">
                          <a:effectLst/>
                        </a:rPr>
                        <a:t>Na oddělení trhu práce   </a:t>
                      </a:r>
                      <a:endParaRPr lang="cs-CZ" sz="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291" marR="5291" marT="5291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471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>
                          <a:effectLst/>
                        </a:rPr>
                        <a:t>Žádost o příspěvek na ochranné pomůcky a pracovní prostředky pro vykonavatele veřejné služby (VS)*</a:t>
                      </a:r>
                      <a:endParaRPr lang="cs-CZ" sz="7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9213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447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700" u="none" strike="noStrike">
                          <a:effectLst/>
                        </a:rPr>
                        <a:t>Organizátor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IČO: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700" u="none" strike="noStrike">
                          <a:effectLst/>
                        </a:rPr>
                        <a:t>Název: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2347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 dirty="0">
                          <a:effectLst/>
                        </a:rPr>
                        <a:t> 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81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za měsíc: 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rok: 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35388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 dirty="0">
                          <a:effectLst/>
                        </a:rPr>
                        <a:t>příjmení, jméno vykonavatele VS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datum narození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den nástupu na VS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 dirty="0">
                          <a:effectLst/>
                        </a:rPr>
                        <a:t>předmět výkonu VS-činnost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pořizované pracovní pomůcky nebo ochranné prostředky 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požadovaná výše příspěvku    v Kč**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</a:tr>
              <a:tr h="13155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 dirty="0">
                          <a:effectLst/>
                        </a:rPr>
                        <a:t> 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81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 dirty="0">
                          <a:effectLst/>
                        </a:rPr>
                        <a:t> 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 dirty="0">
                          <a:effectLst/>
                        </a:rPr>
                        <a:t> 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81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81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81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 dirty="0">
                          <a:effectLst/>
                        </a:rPr>
                        <a:t> 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81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813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Celková výše příspěvku, o který organizátor žádá: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0,00 Kč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4407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jméno, příjmení, funkce a podpis oprávněné osoby: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(otisk razítka)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gridSpan="5">
                  <a:txBody>
                    <a:bodyPr/>
                    <a:lstStyle/>
                    <a:p>
                      <a:pPr algn="l" fontAlgn="t"/>
                      <a:r>
                        <a:rPr lang="cs-CZ" sz="600" u="none" strike="noStrike">
                          <a:effectLst/>
                        </a:rPr>
                        <a:t>* O přípěvek na konkrétního vykonavatele VS nelze opakovaně žádat ani v případě opakovaného nástupu ke stejnému organizátorovi.</a:t>
                      </a:r>
                      <a:endParaRPr lang="cs-CZ" sz="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1" marR="5291" marT="5291" marB="0" anchor="b"/>
                </a:tc>
              </a:tr>
              <a:tr h="131556">
                <a:tc gridSpan="4">
                  <a:txBody>
                    <a:bodyPr/>
                    <a:lstStyle/>
                    <a:p>
                      <a:pPr algn="l" fontAlgn="t"/>
                      <a:r>
                        <a:rPr lang="cs-CZ" sz="600" u="none" strike="noStrike">
                          <a:effectLst/>
                        </a:rPr>
                        <a:t>** Plátce DPH uvádí požadovanou výši příspěvku bez DPH</a:t>
                      </a:r>
                      <a:endParaRPr lang="cs-CZ" sz="6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1" marR="5291" marT="5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u="none" strike="noStrike" dirty="0">
                          <a:effectLst/>
                        </a:rPr>
                        <a:t>OSÚ - S15</a:t>
                      </a:r>
                      <a:endParaRPr lang="cs-CZ" sz="5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1" marR="5291" marT="529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8892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647799"/>
          </a:xfrm>
        </p:spPr>
        <p:txBody>
          <a:bodyPr/>
          <a:lstStyle/>
          <a:p>
            <a:r>
              <a:rPr lang="cs-CZ" sz="2000" dirty="0" smtClean="0"/>
              <a:t>Evidence vykonavatelů veřejné služby – měsíční – vedoucí vybraného kontaktního pracoviště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238695"/>
              </p:ext>
            </p:extLst>
          </p:nvPr>
        </p:nvGraphicFramePr>
        <p:xfrm>
          <a:off x="2123727" y="1412765"/>
          <a:ext cx="6480721" cy="4600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640"/>
                <a:gridCol w="1590093"/>
                <a:gridCol w="1210804"/>
                <a:gridCol w="820576"/>
                <a:gridCol w="1210804"/>
                <a:gridCol w="1210804"/>
              </a:tblGrid>
              <a:tr h="92801">
                <a:tc gridSpan="6"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 dirty="0">
                          <a:effectLst/>
                        </a:rPr>
                        <a:t>K rukám vedoucího oddělení HN</a:t>
                      </a:r>
                      <a:endParaRPr lang="cs-CZ" sz="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28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Evidence vykonavatelů veřejné služby (VS) - měsíční</a:t>
                      </a:r>
                      <a:endParaRPr lang="cs-CZ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1494">
                <a:tc>
                  <a:txBody>
                    <a:bodyPr/>
                    <a:lstStyle/>
                    <a:p>
                      <a:pPr algn="l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Rok: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Měsíc: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Organizátor VS: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IČO: 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Název kontaktního pracoviště ÚP ČR: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223452"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poř. číslo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příjmení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jméno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datum narození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počet odpracovaných hodin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hodnocení </a:t>
                      </a:r>
                      <a:r>
                        <a:rPr lang="cs-CZ" sz="400" u="none" strike="noStrike">
                          <a:effectLst/>
                        </a:rPr>
                        <a:t>(vyberte kliknutím na buňku)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2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3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4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5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6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7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8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9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 dirty="0">
                          <a:effectLst/>
                        </a:rPr>
                        <a:t>11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12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13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14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15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16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17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18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19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20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22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23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24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25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Za organizátora: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podpis oprávněné osoby (razítko):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928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OSÚ - S15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datum: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31" marR="4531" marT="4531" marB="0" anchor="ctr"/>
                </a:tc>
              </a:tr>
              <a:tr h="81494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</a:tr>
              <a:tr h="87628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31" marR="4531" marT="453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38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431775"/>
          </a:xfrm>
        </p:spPr>
        <p:txBody>
          <a:bodyPr/>
          <a:lstStyle/>
          <a:p>
            <a:r>
              <a:rPr lang="cs-CZ" sz="2000" dirty="0" smtClean="0"/>
              <a:t>Evidence docházky vykonavatele veřejné služby 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731569"/>
              </p:ext>
            </p:extLst>
          </p:nvPr>
        </p:nvGraphicFramePr>
        <p:xfrm>
          <a:off x="2555776" y="836712"/>
          <a:ext cx="5444101" cy="5258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678"/>
                <a:gridCol w="884877"/>
                <a:gridCol w="84273"/>
                <a:gridCol w="719139"/>
                <a:gridCol w="1224782"/>
                <a:gridCol w="1224782"/>
                <a:gridCol w="1036570"/>
              </a:tblGrid>
              <a:tr h="87013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3" marR="4143" marT="4143" marB="0" anchor="b"/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cs-CZ" sz="500" u="none" strike="noStrike">
                          <a:effectLst/>
                        </a:rPr>
                        <a:t>Na útvar hmotné nouze</a:t>
                      </a:r>
                      <a:endParaRPr lang="cs-CZ" sz="5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104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600" u="none" strike="noStrike">
                          <a:effectLst/>
                        </a:rPr>
                        <a:t>Evidence docházky vykonavatele veřejné služby (VS)</a:t>
                      </a:r>
                      <a:endParaRPr lang="cs-CZ" sz="6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36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1" i="0" u="none" strike="noStrike">
                        <a:solidFill>
                          <a:srgbClr val="DAEEF3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Organizátor VS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3698"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Rok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10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Měsíc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3698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Vykonavatel VS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10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>
                          <a:effectLst/>
                        </a:rPr>
                        <a:t>Datum narození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3698"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Datum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Výkon činnosti hod.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Přestávka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Odpracováno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Začátek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Konec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hod.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hod.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2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3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4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5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6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7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8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9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11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606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12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13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14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15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16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17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18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19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20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21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22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23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24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25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111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Celkem odpracováno hodin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u="none" strike="noStrike">
                          <a:effectLst/>
                        </a:rPr>
                        <a:t>0:00:00</a:t>
                      </a:r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83698"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1 = velmi dobré</a:t>
                      </a:r>
                      <a:endParaRPr lang="cs-CZ" sz="5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 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</a:tr>
              <a:tr h="83698"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3 = neuspokojivé</a:t>
                      </a:r>
                      <a:endParaRPr lang="cs-CZ" sz="5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</a:tr>
              <a:tr h="87013"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</a:tr>
              <a:tr h="87013"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>
                  <a:txBody>
                    <a:bodyPr/>
                    <a:lstStyle/>
                    <a:p>
                      <a:pPr algn="l" fontAlgn="t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</a:tr>
              <a:tr h="83698"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</a:tr>
              <a:tr h="563511"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Za organizátora: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cs-CZ" sz="500" u="none" strike="noStrike">
                          <a:effectLst/>
                        </a:rPr>
                        <a:t>Podpis oprávněné osoby:</a:t>
                      </a:r>
                      <a:br>
                        <a:rPr lang="cs-CZ" sz="500" u="none" strike="noStrike">
                          <a:effectLst/>
                        </a:rPr>
                      </a:br>
                      <a:r>
                        <a:rPr lang="cs-CZ" sz="500" u="none" strike="noStrike">
                          <a:effectLst/>
                        </a:rPr>
                        <a:t> (otisk razítka)</a:t>
                      </a:r>
                      <a:br>
                        <a:rPr lang="cs-CZ" sz="500" u="none" strike="noStrike">
                          <a:effectLst/>
                        </a:rPr>
                      </a:b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3587"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u="none" strike="noStrike">
                          <a:effectLst/>
                        </a:rPr>
                        <a:t>Datum: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cs-CZ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43" marR="4143" marT="41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023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431775"/>
          </a:xfrm>
        </p:spPr>
        <p:txBody>
          <a:bodyPr/>
          <a:lstStyle/>
          <a:p>
            <a:r>
              <a:rPr lang="cs-CZ" sz="2000" dirty="0" smtClean="0"/>
              <a:t>Odstoupení od dohody výkonu veřejné služby</a:t>
            </a:r>
            <a:endParaRPr lang="cs-CZ" sz="20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836712"/>
            <a:ext cx="525651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0224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03783"/>
          </a:xfrm>
        </p:spPr>
        <p:txBody>
          <a:bodyPr/>
          <a:lstStyle/>
          <a:p>
            <a:r>
              <a:rPr lang="cs-CZ" sz="2000" dirty="0" smtClean="0"/>
              <a:t>Kontakty na zaměstnance ÚP Kontaktního pracoviště Přerov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84" y="764704"/>
            <a:ext cx="6192366" cy="5361459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60411"/>
              </p:ext>
            </p:extLst>
          </p:nvPr>
        </p:nvGraphicFramePr>
        <p:xfrm>
          <a:off x="1259632" y="1556792"/>
          <a:ext cx="6120680" cy="1224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830"/>
                <a:gridCol w="1969574"/>
                <a:gridCol w="952178"/>
                <a:gridCol w="2426098"/>
              </a:tblGrid>
              <a:tr h="2428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Kontakty na zaměstnance - oddělení trhu práce - pro veřejnou službu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43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Přerov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Bc. Simona Strnadová  Schrammová Božena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950155554, 950155000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100" u="sng" strike="noStrike" dirty="0">
                          <a:effectLst/>
                          <a:hlinkClick r:id="rId2"/>
                        </a:rPr>
                        <a:t>simona.strnadova@pr.mpsv.cz bozena.schrammova@pr.mpsv.cz</a:t>
                      </a:r>
                      <a:endParaRPr lang="cs-CZ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43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Hranice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43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Kojetín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833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Lipník nad Bečvou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13490"/>
              </p:ext>
            </p:extLst>
          </p:nvPr>
        </p:nvGraphicFramePr>
        <p:xfrm>
          <a:off x="1259633" y="3124200"/>
          <a:ext cx="612067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326"/>
                <a:gridCol w="1679775"/>
                <a:gridCol w="1102352"/>
                <a:gridCol w="2047226"/>
              </a:tblGrid>
              <a:tr h="2095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Kontakty na zaměstnance - vedoucí oddělení HN vybraného kontaktního pracoviště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Přerov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Pavla Bijová, DiS.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950 155 531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sng" strike="noStrike">
                          <a:effectLst/>
                          <a:hlinkClick r:id="rId3"/>
                        </a:rPr>
                        <a:t>pavla.bijova@pr.mpsv.cz</a:t>
                      </a:r>
                      <a:endParaRPr lang="cs-CZ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Kateřina Sumcová, DiS.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950 155 509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sng" strike="noStrike" dirty="0">
                          <a:effectLst/>
                          <a:hlinkClick r:id="rId4"/>
                        </a:rPr>
                        <a:t>katerina.sumcova@pr.mpsv.cz</a:t>
                      </a:r>
                      <a:endParaRPr lang="cs-CZ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59548"/>
              </p:ext>
            </p:extLst>
          </p:nvPr>
        </p:nvGraphicFramePr>
        <p:xfrm>
          <a:off x="1259632" y="4005064"/>
          <a:ext cx="6120680" cy="1728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8936"/>
                <a:gridCol w="1791169"/>
                <a:gridCol w="1074701"/>
                <a:gridCol w="1995874"/>
              </a:tblGrid>
              <a:tr h="2420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Kontakty na zaměstnance - ostatních  oddělení HN kontaktních pracovišť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6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Hranice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Ing. Eliška Václavíková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950 155 601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sng" strike="noStrike">
                          <a:effectLst/>
                          <a:hlinkClick r:id="rId5"/>
                        </a:rPr>
                        <a:t>eliska.vaclavikova@pr.mpsv.cz</a:t>
                      </a:r>
                      <a:endParaRPr lang="cs-CZ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6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Ludmila Tomečková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950 155 628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sng" strike="noStrike" dirty="0">
                          <a:effectLst/>
                          <a:hlinkClick r:id="rId6"/>
                        </a:rPr>
                        <a:t>ludmila.tomeckova@pr.mpsv.cz</a:t>
                      </a:r>
                      <a:endParaRPr lang="cs-CZ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69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Kojetín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Ivana Jordová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950 155 857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sng" strike="noStrike">
                          <a:effectLst/>
                          <a:hlinkClick r:id="rId7"/>
                        </a:rPr>
                        <a:t>ivana.jordova@pr.mpsv.cz</a:t>
                      </a:r>
                      <a:endParaRPr lang="cs-CZ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6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Eva Déduchová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950 155 861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sng" strike="noStrike">
                          <a:effectLst/>
                          <a:hlinkClick r:id="rId8"/>
                        </a:rPr>
                        <a:t>eva.deduchova@pr.mpsv.cz</a:t>
                      </a:r>
                      <a:endParaRPr lang="cs-CZ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69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Lipník nad Bečvou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Bc. Helena Pavelková, DiS.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950 155 758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sng" strike="noStrike">
                          <a:effectLst/>
                          <a:hlinkClick r:id="rId9"/>
                        </a:rPr>
                        <a:t>helena.pavelkova@pr.mpsv.cz</a:t>
                      </a:r>
                      <a:endParaRPr lang="cs-CZ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16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Ing. Tereza Ondrejčeková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950 155 757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sng" strike="noStrike" dirty="0">
                          <a:effectLst/>
                          <a:hlinkClick r:id="rId10"/>
                        </a:rPr>
                        <a:t>tereza.odrejcekova@pr.mpsv.cz</a:t>
                      </a:r>
                      <a:endParaRPr lang="cs-CZ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3070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75791"/>
          </a:xfrm>
        </p:spPr>
        <p:txBody>
          <a:bodyPr/>
          <a:lstStyle/>
          <a:p>
            <a:r>
              <a:rPr lang="cs-CZ" sz="2000" dirty="0" smtClean="0"/>
              <a:t>Odkaz na stránky MPSV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213"/>
            <a:ext cx="8280598" cy="4425950"/>
          </a:xfrm>
        </p:spPr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>
              <a:hlinkClick r:id="rId2"/>
            </a:endParaRPr>
          </a:p>
          <a:p>
            <a:pPr algn="ctr"/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portal.mpsv.cz/sz/zamest/kestazeni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2095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0276" y="256490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+mn-lt"/>
              </a:rPr>
              <a:t>Děkujeme za </a:t>
            </a:r>
            <a:r>
              <a:rPr lang="cs-CZ" sz="4800" b="1" dirty="0" smtClean="0">
                <a:latin typeface="+mn-lt"/>
              </a:rPr>
              <a:t>pozornost.</a:t>
            </a:r>
            <a:endParaRPr lang="cs-CZ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3648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75791"/>
          </a:xfrm>
        </p:spPr>
        <p:txBody>
          <a:bodyPr/>
          <a:lstStyle/>
          <a:p>
            <a:r>
              <a:rPr lang="cs-CZ" sz="2000" dirty="0" smtClean="0"/>
              <a:t>Žádost o organizování veřejné služby  1/4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95977" cy="504056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958" y="548680"/>
            <a:ext cx="5950471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5241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431775"/>
          </a:xfrm>
        </p:spPr>
        <p:txBody>
          <a:bodyPr/>
          <a:lstStyle/>
          <a:p>
            <a:r>
              <a:rPr lang="cs-CZ" sz="2000" dirty="0"/>
              <a:t>Žádost o organizování veřejné </a:t>
            </a:r>
            <a:r>
              <a:rPr lang="cs-CZ" sz="2000" dirty="0" smtClean="0"/>
              <a:t>služby  2/4</a:t>
            </a:r>
            <a:endParaRPr lang="cs-CZ" sz="2000" dirty="0"/>
          </a:p>
        </p:txBody>
      </p:sp>
      <p:pic>
        <p:nvPicPr>
          <p:cNvPr id="4098" name="Picture 2"/>
          <p:cNvPicPr preferRelativeResize="0"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4824536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9402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431775"/>
          </a:xfrm>
        </p:spPr>
        <p:txBody>
          <a:bodyPr/>
          <a:lstStyle/>
          <a:p>
            <a:r>
              <a:rPr lang="cs-CZ" sz="2000" dirty="0"/>
              <a:t>Žádost o organizování veřejné </a:t>
            </a:r>
            <a:r>
              <a:rPr lang="cs-CZ" sz="2000" dirty="0" smtClean="0"/>
              <a:t>služby  3/4</a:t>
            </a:r>
            <a:endParaRPr lang="cs-CZ" sz="20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6624736" cy="471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0809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75791"/>
          </a:xfrm>
        </p:spPr>
        <p:txBody>
          <a:bodyPr/>
          <a:lstStyle/>
          <a:p>
            <a:pPr algn="ctr"/>
            <a:r>
              <a:rPr lang="cs-CZ" sz="1800" dirty="0"/>
              <a:t>Žádost o organizování veřejné </a:t>
            </a:r>
            <a:r>
              <a:rPr lang="cs-CZ" sz="1800" dirty="0" smtClean="0"/>
              <a:t>služby/charakteristika vytvářených pozic  4/4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1720" y="1700213"/>
            <a:ext cx="5472608" cy="442595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836712"/>
            <a:ext cx="669674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4356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75791"/>
          </a:xfrm>
        </p:spPr>
        <p:txBody>
          <a:bodyPr/>
          <a:lstStyle/>
          <a:p>
            <a:r>
              <a:rPr lang="cs-CZ" sz="1800" dirty="0" smtClean="0"/>
              <a:t>Potvrzení o výkonu činností ve veřejném zájmu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3928" y="1700213"/>
            <a:ext cx="2232248" cy="442595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36713"/>
            <a:ext cx="5328592" cy="54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0800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03783"/>
          </a:xfrm>
        </p:spPr>
        <p:txBody>
          <a:bodyPr/>
          <a:lstStyle/>
          <a:p>
            <a:r>
              <a:rPr lang="cs-CZ" sz="2000" dirty="0" smtClean="0"/>
              <a:t>Smlouva o organizování veřejné služby  1/4</a:t>
            </a:r>
            <a:endParaRPr lang="cs-CZ" sz="20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80728"/>
            <a:ext cx="525658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2477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03783"/>
          </a:xfrm>
        </p:spPr>
        <p:txBody>
          <a:bodyPr/>
          <a:lstStyle/>
          <a:p>
            <a:r>
              <a:rPr lang="cs-CZ" sz="2000" dirty="0" smtClean="0"/>
              <a:t>Smlouva o organizování veřejné služby  2/4</a:t>
            </a:r>
            <a:endParaRPr lang="cs-CZ" sz="2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836712"/>
            <a:ext cx="5472608" cy="54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1000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503783"/>
          </a:xfrm>
        </p:spPr>
        <p:txBody>
          <a:bodyPr/>
          <a:lstStyle/>
          <a:p>
            <a:r>
              <a:rPr lang="cs-CZ" sz="2000" dirty="0" smtClean="0"/>
              <a:t>Smlouva o organizování veřejné služby  3/4</a:t>
            </a:r>
            <a:endParaRPr lang="cs-CZ" sz="2000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0728"/>
            <a:ext cx="5616624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3600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5144</TotalTime>
  <Words>612</Words>
  <Application>Microsoft Office PowerPoint</Application>
  <PresentationFormat>Předvádění na obrazovce (4:3)</PresentationFormat>
  <Paragraphs>532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PPT sablona_UP (1)</vt:lpstr>
      <vt:lpstr>Veřejná služba od 1.2.2017</vt:lpstr>
      <vt:lpstr>Žádost o organizování veřejné služby  1/4</vt:lpstr>
      <vt:lpstr>Žádost o organizování veřejné služby  2/4</vt:lpstr>
      <vt:lpstr>Žádost o organizování veřejné služby  3/4</vt:lpstr>
      <vt:lpstr>Žádost o organizování veřejné služby/charakteristika vytvářených pozic  4/4</vt:lpstr>
      <vt:lpstr>Potvrzení o výkonu činností ve veřejném zájmu</vt:lpstr>
      <vt:lpstr>Smlouva o organizování veřejné služby  1/4</vt:lpstr>
      <vt:lpstr>Smlouva o organizování veřejné služby  2/4</vt:lpstr>
      <vt:lpstr>Smlouva o organizování veřejné služby  3/4</vt:lpstr>
      <vt:lpstr>Smlouva o organizování veřejné služby  4/4</vt:lpstr>
      <vt:lpstr>Dohoda o výkonu veřejné služby  1/2</vt:lpstr>
      <vt:lpstr>Dohoda o výkonu veřejné službyy  2/2</vt:lpstr>
      <vt:lpstr>Žádost o příspěvek na úhradu ochranných pomůcek a pracovních prostředků </vt:lpstr>
      <vt:lpstr>Evidence vykonavatelů veřejné služby – měsíční – vedoucí vybraného kontaktního pracoviště</vt:lpstr>
      <vt:lpstr>Evidence docházky vykonavatele veřejné služby </vt:lpstr>
      <vt:lpstr>Odstoupení od dohody výkonu veřejné služby</vt:lpstr>
      <vt:lpstr>Kontakty na zaměstnance ÚP Kontaktního pracoviště Přerov</vt:lpstr>
      <vt:lpstr>Odkaz na stránky MPSV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Bijová Pavla Dis. (UPM-PRB)</cp:lastModifiedBy>
  <cp:revision>623</cp:revision>
  <cp:lastPrinted>2017-02-13T16:50:39Z</cp:lastPrinted>
  <dcterms:created xsi:type="dcterms:W3CDTF">2013-03-26T10:26:50Z</dcterms:created>
  <dcterms:modified xsi:type="dcterms:W3CDTF">2017-02-14T05:49:22Z</dcterms:modified>
</cp:coreProperties>
</file>